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494" r:id="rId3"/>
    <p:sldId id="257" r:id="rId4"/>
    <p:sldId id="362" r:id="rId5"/>
    <p:sldId id="493" r:id="rId6"/>
    <p:sldId id="491" r:id="rId7"/>
    <p:sldId id="492" r:id="rId8"/>
    <p:sldId id="287" r:id="rId9"/>
    <p:sldId id="259" r:id="rId10"/>
    <p:sldId id="495" r:id="rId11"/>
    <p:sldId id="293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Arial Black" panose="020B0A04020102020204" pitchFamily="34" charset="0"/>
      <p:bold r:id="rId17"/>
    </p:embeddedFont>
    <p:embeddedFont>
      <p:font typeface="Elephant" panose="02020904090505020303" pitchFamily="18" charset="0"/>
      <p:regular r:id="rId18"/>
      <p:italic r:id="rId19"/>
    </p:embeddedFont>
    <p:embeddedFont>
      <p:font typeface="Engravers MT" panose="02090707080505020304" pitchFamily="18" charset="0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A2"/>
    <a:srgbClr val="379FE7"/>
    <a:srgbClr val="CE2828"/>
    <a:srgbClr val="A55D81"/>
    <a:srgbClr val="512B4D"/>
    <a:srgbClr val="2E2148"/>
    <a:srgbClr val="F04E48"/>
    <a:srgbClr val="F9B82B"/>
    <a:srgbClr val="01004B"/>
    <a:srgbClr val="050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3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5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C9C7E2BB-3938-40FB-954D-FAE88114A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594821A9-994E-4BB8-A711-8E9415EEBE2D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068107-2C34-471B-BF77-227DF4634D4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644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836E79D-8366-44C4-BB63-598F591434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447"/>
            <a:ext cx="3120617" cy="2959553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B0899D6-A3CA-46BF-917A-36AEA24F0EE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288" y="3234057"/>
            <a:ext cx="3815712" cy="3623943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3">
            <a:hlinkClick r:id="rId2"/>
            <a:extLst>
              <a:ext uri="{FF2B5EF4-FFF2-40B4-BE49-F238E27FC236}">
                <a16:creationId xmlns:a16="http://schemas.microsoft.com/office/drawing/2014/main" id="{9C024ABF-9372-4AB4-8ACE-769BA8E0A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30" name="TextBox 29">
            <a:hlinkClick r:id="rId5"/>
            <a:extLst>
              <a:ext uri="{FF2B5EF4-FFF2-40B4-BE49-F238E27FC236}">
                <a16:creationId xmlns:a16="http://schemas.microsoft.com/office/drawing/2014/main" id="{80986374-4F0A-4CBA-B926-599760CFD901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E23E5C3-59A8-44F4-9AA3-8C24B23AE3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99" y="0"/>
            <a:ext cx="2043501" cy="3100484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64DDBF2-24A4-4A22-BB1B-42FC3F284D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2503" cy="2677691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3647213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99DE632-E69D-4694-9FF1-E4810ED3F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D62AD246-6F83-450F-9511-9061CF5BE797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179340-6E0A-45A7-8DA6-6916005BCFE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68" y="0"/>
            <a:ext cx="1835731" cy="762577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F33EF2-4915-4D3C-AA96-A2BB7C905B4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9886" y="1349338"/>
            <a:ext cx="1541935" cy="702289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1D3EA9-1B1C-42CF-91D9-09D4C6165AC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837" cy="1996565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338022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A4552F62-D1D6-486F-86D3-DBF40B1AE7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82255E94-FD46-4801-A967-3B75B79ABD10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C9F0CD-1DA8-4FD6-A951-5712D53ACDF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4612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2E809A-E7B4-46B5-A5EF-ADF72B97705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8316"/>
            <a:ext cx="1549667" cy="1469684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93B6F22-C081-4D46-88EF-7B034EEF85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56" y="5058387"/>
            <a:ext cx="1894844" cy="1799613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3079791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795007C9-2621-4B75-85AD-6F716B6913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5" name="TextBox 24">
            <a:hlinkClick r:id="rId5"/>
            <a:extLst>
              <a:ext uri="{FF2B5EF4-FFF2-40B4-BE49-F238E27FC236}">
                <a16:creationId xmlns:a16="http://schemas.microsoft.com/office/drawing/2014/main" id="{C7F5DB93-6EF3-4707-8F89-41B7F6815C26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A45304D-2D09-4BA2-9882-D4FE8D98583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60907" y="-460906"/>
            <a:ext cx="1782173" cy="2703986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D4383D-6A23-4868-B79B-990132B362D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08" y="3745781"/>
            <a:ext cx="3081492" cy="3112219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229026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C9A93759-0C02-45CE-96BE-520B2442D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D17495C1-E3DE-47C2-97D0-D22BBEB95433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3E48D1F-BB8C-476E-8BEE-0C241E49732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66826" y="4132826"/>
            <a:ext cx="2289843" cy="3160505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0B0F741-6A32-422D-84C8-FD3A166BDF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6922"/>
            <a:ext cx="2721545" cy="2581078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3363174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3">
            <a:hlinkClick r:id="rId2"/>
            <a:extLst>
              <a:ext uri="{FF2B5EF4-FFF2-40B4-BE49-F238E27FC236}">
                <a16:creationId xmlns:a16="http://schemas.microsoft.com/office/drawing/2014/main" id="{0B448F8F-8BE6-4E0B-B67F-0CCFAF3E5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C1EBACF6-1754-4764-A99F-DA5717DC29AA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3EDB284-A55B-453E-9D25-078D86266C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8838" cy="3160505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DCB78D-6B4E-4557-B413-424166952F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250" y="3697495"/>
            <a:ext cx="3327750" cy="3160505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3358046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978EA60F-200B-46E3-A2BF-9EA8A7F67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4" name="TextBox 23">
            <a:hlinkClick r:id="rId5"/>
            <a:extLst>
              <a:ext uri="{FF2B5EF4-FFF2-40B4-BE49-F238E27FC236}">
                <a16:creationId xmlns:a16="http://schemas.microsoft.com/office/drawing/2014/main" id="{7E28BAE1-00A7-44D9-B0EC-A721790406E4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98B43C-94A7-46B6-874D-597F86570EC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46126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A329F7B-1B5E-4F24-9273-047C781A9E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08" y="3745781"/>
            <a:ext cx="3081492" cy="3112219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1635264-1446-4862-91E4-2AA920DEA8C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0485" cy="2335261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sp>
        <p:nvSpPr>
          <p:cNvPr id="19" name="그림 개체 틀 17">
            <a:extLst>
              <a:ext uri="{FF2B5EF4-FFF2-40B4-BE49-F238E27FC236}">
                <a16:creationId xmlns:a16="http://schemas.microsoft.com/office/drawing/2014/main" id="{BEF99CF7-1808-446A-ACCE-1E0235650F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7234" y="1197002"/>
            <a:ext cx="4464000" cy="446399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084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E2A2DF6A-36E7-458C-847B-D57EACEEC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EAB3DD4B-A6B3-4DEB-AEA7-E55DD909DD54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4AB08D-20C1-4403-8C45-B5EB85DE0B7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500" y="4763824"/>
            <a:ext cx="2073500" cy="2094176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3088063-FD61-4A33-999C-A10C4FB18A2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1222"/>
            <a:ext cx="1831296" cy="1736778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65F47E8-967B-4394-AC1D-6BA7100EB8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2461260"/>
          </a:xfrm>
          <a:prstGeom prst="rect">
            <a:avLst/>
          </a:prstGeom>
        </p:spPr>
      </p:pic>
      <p:sp>
        <p:nvSpPr>
          <p:cNvPr id="17" name="그림 개체 틀 17">
            <a:extLst>
              <a:ext uri="{FF2B5EF4-FFF2-40B4-BE49-F238E27FC236}">
                <a16:creationId xmlns:a16="http://schemas.microsoft.com/office/drawing/2014/main" id="{E6D4A467-6A0D-4EEE-82D0-2481F52895F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43000" y="3627689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5874DD5B-9D6E-465A-8A4A-F0F853C4F33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3000" y="1160212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950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EDAEC3FB-1D6B-40C5-A4D5-ED3B0ED2090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0442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D3002F09-3376-4B2B-B64C-1E47ECC1AC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40071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1B45F250-8748-414D-8EA2-6C0B3D5ABF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71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17">
            <a:extLst>
              <a:ext uri="{FF2B5EF4-FFF2-40B4-BE49-F238E27FC236}">
                <a16:creationId xmlns:a16="http://schemas.microsoft.com/office/drawing/2014/main" id="{3ACFA56D-76D7-413F-B3EC-E4820A0184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11362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2" name="Graphic 3">
            <a:hlinkClick r:id="rId2"/>
            <a:extLst>
              <a:ext uri="{FF2B5EF4-FFF2-40B4-BE49-F238E27FC236}">
                <a16:creationId xmlns:a16="http://schemas.microsoft.com/office/drawing/2014/main" id="{EA8ACC22-C811-46DB-B7B7-8DE7354A97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3" name="TextBox 22">
            <a:hlinkClick r:id="rId5"/>
            <a:extLst>
              <a:ext uri="{FF2B5EF4-FFF2-40B4-BE49-F238E27FC236}">
                <a16:creationId xmlns:a16="http://schemas.microsoft.com/office/drawing/2014/main" id="{0B601AE8-2B05-48E3-A33D-C69F6B2A7AC4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AD969A2-41CE-466B-8348-965F8BF366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246126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40F3F10-0535-4901-9B10-6BD9C6A3ABE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95949" y="5361949"/>
            <a:ext cx="2055778" cy="936324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E32EB08-5D54-4460-BD7D-70325E3F2E2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1334"/>
            <a:ext cx="1540808" cy="2126666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2130597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7">
            <a:extLst>
              <a:ext uri="{FF2B5EF4-FFF2-40B4-BE49-F238E27FC236}">
                <a16:creationId xmlns:a16="http://schemas.microsoft.com/office/drawing/2014/main" id="{B62CE767-7484-4F6A-86D3-43ACE6C049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58900" y="3752852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17">
            <a:extLst>
              <a:ext uri="{FF2B5EF4-FFF2-40B4-BE49-F238E27FC236}">
                <a16:creationId xmlns:a16="http://schemas.microsoft.com/office/drawing/2014/main" id="{D97285C9-6EC3-47D1-9F8C-6A1C76A1AC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8900" y="1358901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3" name="Graphic 3">
            <a:hlinkClick r:id="rId2"/>
            <a:extLst>
              <a:ext uri="{FF2B5EF4-FFF2-40B4-BE49-F238E27FC236}">
                <a16:creationId xmlns:a16="http://schemas.microsoft.com/office/drawing/2014/main" id="{22D837EA-4AAE-445B-9B39-C75C1A302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4" name="TextBox 23">
            <a:hlinkClick r:id="rId5"/>
            <a:extLst>
              <a:ext uri="{FF2B5EF4-FFF2-40B4-BE49-F238E27FC236}">
                <a16:creationId xmlns:a16="http://schemas.microsoft.com/office/drawing/2014/main" id="{69D5EAF5-98C4-4651-9FB0-0FCDE7F9476B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7A2D40-0D4A-4365-ADFF-E372DD7BD4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48" y="0"/>
            <a:ext cx="1955352" cy="812269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90C9327-FD30-4C27-8708-1F95167896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2470" cy="2126667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4E11D8-72CA-41C5-86D1-9B52FA6EEC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10139" y="5348657"/>
            <a:ext cx="1199204" cy="1819482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96302B-3432-4467-A83C-634A22E0E0D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796" y="4731333"/>
            <a:ext cx="2239204" cy="2126667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2797582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DCC7AC28-3E12-4F39-8BB6-CC76C023E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3" name="TextBox 22">
            <a:hlinkClick r:id="rId5"/>
            <a:extLst>
              <a:ext uri="{FF2B5EF4-FFF2-40B4-BE49-F238E27FC236}">
                <a16:creationId xmlns:a16="http://schemas.microsoft.com/office/drawing/2014/main" id="{011A9691-3878-438E-B05D-3889CDD65B54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140E5F-3EB7-4142-AA1C-DC0D874C249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644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C9BD1DC-6335-4105-BF97-0165A47C44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56" y="3289423"/>
            <a:ext cx="3533344" cy="3568577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9FAF195-6AAB-4160-8C3A-EC9DA0876C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4057"/>
            <a:ext cx="2625612" cy="3623943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3802434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6C6FA59-FCED-46E0-A3A9-9DD5DF8EAF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699" y="1752600"/>
            <a:ext cx="11150601" cy="3092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8" name="Graphic 3">
            <a:hlinkClick r:id="rId2"/>
            <a:extLst>
              <a:ext uri="{FF2B5EF4-FFF2-40B4-BE49-F238E27FC236}">
                <a16:creationId xmlns:a16="http://schemas.microsoft.com/office/drawing/2014/main" id="{F8720FDF-90BC-458A-B8D3-ACE6B47C71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9" name="TextBox 28">
            <a:hlinkClick r:id="rId5"/>
            <a:extLst>
              <a:ext uri="{FF2B5EF4-FFF2-40B4-BE49-F238E27FC236}">
                <a16:creationId xmlns:a16="http://schemas.microsoft.com/office/drawing/2014/main" id="{F3A3F525-AE4E-4ED3-B99B-DE2E039CC549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2BAED7E-1EAE-486F-8D71-E0D3CB00BA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0592" cy="1571370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165ED87-5E73-498C-9E75-E65B9E9413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703" y="0"/>
            <a:ext cx="1705297" cy="708394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9DC687-7EA1-48A9-8EC6-81F352F49D6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696" y="0"/>
            <a:ext cx="1792880" cy="816585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1916910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17">
            <a:extLst>
              <a:ext uri="{FF2B5EF4-FFF2-40B4-BE49-F238E27FC236}">
                <a16:creationId xmlns:a16="http://schemas.microsoft.com/office/drawing/2014/main" id="{98593297-C815-4CF0-B1CB-3C7E0114B9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8396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6" name="그림 개체 틀 17">
            <a:extLst>
              <a:ext uri="{FF2B5EF4-FFF2-40B4-BE49-F238E27FC236}">
                <a16:creationId xmlns:a16="http://schemas.microsoft.com/office/drawing/2014/main" id="{09597D01-2C9D-46D1-AA6F-61605B6F91C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7" name="그림 개체 틀 17">
            <a:extLst>
              <a:ext uri="{FF2B5EF4-FFF2-40B4-BE49-F238E27FC236}">
                <a16:creationId xmlns:a16="http://schemas.microsoft.com/office/drawing/2014/main" id="{707B0FA3-DA99-4C71-B0D4-B7D0EE3DD1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95084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13ABF681-77E5-4BB7-87FF-0A1E8E330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5FC083CD-785F-4CEB-8D23-08AE6E344F3E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CCD60B-1B54-4EC9-9526-6187CC3495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05" y="0"/>
            <a:ext cx="1469595" cy="2229730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FAA8D81-2587-483C-B04D-4846CE518D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1004" cy="1925676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2389786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DE3E1077-E98F-427A-8C37-73445A6BA1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9E6ADEDE-3B70-4E67-98C8-5686F3630212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814D3E3-B52A-47BF-BEE5-D9DBEBDCBE3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20691" cy="3296872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9ABE825-E6A2-4289-B73C-13ED59F358A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67" y="3561128"/>
            <a:ext cx="3471333" cy="3296872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EB672783-6ACA-44D2-9697-AA4B45BB574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74576" y="819753"/>
            <a:ext cx="2361624" cy="5218494"/>
          </a:xfrm>
          <a:prstGeom prst="roundRect">
            <a:avLst>
              <a:gd name="adj" fmla="val 2043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6852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3">
            <a:hlinkClick r:id="rId2"/>
            <a:extLst>
              <a:ext uri="{FF2B5EF4-FFF2-40B4-BE49-F238E27FC236}">
                <a16:creationId xmlns:a16="http://schemas.microsoft.com/office/drawing/2014/main" id="{0B29B254-22CA-420A-B4E9-469472CF4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FBCEC5BC-02C2-428B-8BB2-8E1AB8DDDB31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5194F46-5DF4-4769-8709-0D67BB032C6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46126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D2EFD00-42D5-43FE-9522-CB0FF3255B9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867" y="3813812"/>
            <a:ext cx="3014133" cy="3044188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607C7FF-564F-4D32-9C86-3569EEC0E71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6582"/>
            <a:ext cx="2239789" cy="3091418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sp>
        <p:nvSpPr>
          <p:cNvPr id="13" name="그림 개체 틀 5">
            <a:extLst>
              <a:ext uri="{FF2B5EF4-FFF2-40B4-BE49-F238E27FC236}">
                <a16:creationId xmlns:a16="http://schemas.microsoft.com/office/drawing/2014/main" id="{D38E9A5D-BF69-450B-BE98-F45616C51DD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74273" y="1109778"/>
            <a:ext cx="6988017" cy="4556788"/>
          </a:xfrm>
          <a:prstGeom prst="roundRect">
            <a:avLst>
              <a:gd name="adj" fmla="val 31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849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1C98C764-4DEB-496F-8D2B-AEBE09DF7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33E4843E-AE04-4B72-9360-061348ED87FA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59F24BA-8BED-4E3C-83CF-925CC9C4096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05" y="0"/>
            <a:ext cx="2943495" cy="1222751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A8F49EC-328A-4D2E-A3A8-14424D5DA63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39914" y="2396116"/>
            <a:ext cx="3094671" cy="1409498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25C6267-A9A7-4F7A-8DD3-AD015D277D1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538"/>
            <a:ext cx="2756746" cy="2614462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6A8A7A85-A108-41BA-B364-7D561D473A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55051" y="1856521"/>
            <a:ext cx="6740399" cy="3865781"/>
          </a:xfrm>
          <a:prstGeom prst="roundRect">
            <a:avLst>
              <a:gd name="adj" fmla="val 18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323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35D17A13-678D-46B6-9F7A-83FE29E6D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AEEA2412-0EAB-46FF-B90C-2C2662BA2B13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F565D5E-423B-4CC8-86D1-1B05DED408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BC7CBABC-B477-486F-B4C3-D8C885C718D7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3">
            <a:hlinkClick r:id="rId2"/>
            <a:extLst>
              <a:ext uri="{FF2B5EF4-FFF2-40B4-BE49-F238E27FC236}">
                <a16:creationId xmlns:a16="http://schemas.microsoft.com/office/drawing/2014/main" id="{B903962C-0BAD-4AC9-A7B5-1368B201F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3" name="TextBox 22">
            <a:hlinkClick r:id="rId5"/>
            <a:extLst>
              <a:ext uri="{FF2B5EF4-FFF2-40B4-BE49-F238E27FC236}">
                <a16:creationId xmlns:a16="http://schemas.microsoft.com/office/drawing/2014/main" id="{BEFF3511-97C0-46AA-A6F0-91AB252B32AD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132B1AC-2627-4872-9691-9E38A5A39A9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6448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F86795-6813-4BF5-8522-C668F85B3A3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5262459"/>
            <a:ext cx="3503145" cy="1595541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A0034CD-4CA1-4846-959C-BA7414B23C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0007" y="4286007"/>
            <a:ext cx="2043501" cy="3100484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3774729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3">
            <a:hlinkClick r:id="rId2"/>
            <a:extLst>
              <a:ext uri="{FF2B5EF4-FFF2-40B4-BE49-F238E27FC236}">
                <a16:creationId xmlns:a16="http://schemas.microsoft.com/office/drawing/2014/main" id="{BC3CBD49-5F91-4B36-8A58-BA0637E1B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7FFFD8D5-D470-439C-AA00-857E4CE7FD79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D2A0F8D-B173-43DD-9C9B-33271727BFA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644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85EB199-E15D-48A4-9E76-0CBE361558E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6" y="0"/>
            <a:ext cx="3332014" cy="1384145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DBB77C-A2CF-435C-B174-45C00797A4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998" cy="3623943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187318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BE80A2F1-FF91-4200-89A0-E9DA9C293F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58307184-D48A-4C15-9FDF-64CBBDF6A2E7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5147A9B-6B8A-4344-900C-F9EFA57DC18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365" y="3902182"/>
            <a:ext cx="2926635" cy="2955818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978988-ECCE-4C25-AEE0-82BCE690AFB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67542" cy="2217906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1210882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3">
            <a:hlinkClick r:id="rId2"/>
            <a:extLst>
              <a:ext uri="{FF2B5EF4-FFF2-40B4-BE49-F238E27FC236}">
                <a16:creationId xmlns:a16="http://schemas.microsoft.com/office/drawing/2014/main" id="{AFA0FE29-4B84-40A6-A997-16503B363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507ED89D-5DD9-4655-991A-24374FA32393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69D4ABA-9AD4-4EDB-B39B-259E4690E8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125" y="0"/>
            <a:ext cx="2759875" cy="1146474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D0779F0-EE26-467A-96B9-B6172144987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6630"/>
            <a:ext cx="2584778" cy="2451370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63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3">
            <a:hlinkClick r:id="rId2"/>
            <a:extLst>
              <a:ext uri="{FF2B5EF4-FFF2-40B4-BE49-F238E27FC236}">
                <a16:creationId xmlns:a16="http://schemas.microsoft.com/office/drawing/2014/main" id="{64490792-C2AC-4BF9-9923-F14859D3A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7" name="TextBox 26">
            <a:hlinkClick r:id="rId5"/>
            <a:extLst>
              <a:ext uri="{FF2B5EF4-FFF2-40B4-BE49-F238E27FC236}">
                <a16:creationId xmlns:a16="http://schemas.microsoft.com/office/drawing/2014/main" id="{81B70CB9-68B3-4F64-A309-6D826D6956AC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BDF0D5B-2A89-4883-97B2-1ED47D60213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290379" y="5536429"/>
            <a:ext cx="2901621" cy="1321571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7D1D8C2-2FD9-43C5-B3AA-A7C6EED3525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1856" cy="3001678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8699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3">
            <a:hlinkClick r:id="rId2"/>
            <a:extLst>
              <a:ext uri="{FF2B5EF4-FFF2-40B4-BE49-F238E27FC236}">
                <a16:creationId xmlns:a16="http://schemas.microsoft.com/office/drawing/2014/main" id="{447AB3AC-BBC0-4E12-9135-B6DE1EA7A4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A022D0FC-966D-4419-93A1-AB06802F6D62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86C87C-DC94-48DC-9CF0-8B7BBCA7924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4612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EB6B0C7-F2FC-46CA-A7CF-5244DE2A783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7100"/>
            <a:ext cx="1536630" cy="2120900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6BE4B4-1119-4CA3-A541-C7B81C9E179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868" y="4737100"/>
            <a:ext cx="2233132" cy="2120900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90E55-52C3-40AE-AD69-0342740BEC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44" y="1227502"/>
            <a:ext cx="4596248" cy="44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8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3">
            <a:hlinkClick r:id="rId2"/>
            <a:extLst>
              <a:ext uri="{FF2B5EF4-FFF2-40B4-BE49-F238E27FC236}">
                <a16:creationId xmlns:a16="http://schemas.microsoft.com/office/drawing/2014/main" id="{47BD266D-24A6-4385-B9A9-25AD8C293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40827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B2285612-9231-4D8F-B23F-DA940FC0351E}"/>
              </a:ext>
            </a:extLst>
          </p:cNvPr>
          <p:cNvSpPr txBox="1"/>
          <p:nvPr userDrawn="1"/>
        </p:nvSpPr>
        <p:spPr>
          <a:xfrm>
            <a:off x="4181605" y="6996548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F1D9182-7111-4D00-A774-6A5742F415E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29837" y="4167220"/>
            <a:ext cx="2260943" cy="3120616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41B78F7-830C-4A67-B46B-BCB46BAB72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88" y="0"/>
            <a:ext cx="1692612" cy="2568101"/>
          </a:xfrm>
          <a:prstGeom prst="rect">
            <a:avLst/>
          </a:prstGeom>
          <a:effectLst>
            <a:outerShdw sx="107000" sy="107000" algn="ctr" rotWithShape="0">
              <a:srgbClr val="2E2148"/>
            </a:outerShdw>
          </a:effectLst>
        </p:spPr>
      </p:pic>
    </p:spTree>
    <p:extLst>
      <p:ext uri="{BB962C8B-B14F-4D97-AF65-F5344CB8AC3E}">
        <p14:creationId xmlns:p14="http://schemas.microsoft.com/office/powerpoint/2010/main" val="3632125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72" r:id="rId25"/>
    <p:sldLayoutId id="2147483664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0DBCD5-A425-402A-9760-078E1B438963}"/>
              </a:ext>
            </a:extLst>
          </p:cNvPr>
          <p:cNvSpPr txBox="1"/>
          <p:nvPr/>
        </p:nvSpPr>
        <p:spPr>
          <a:xfrm>
            <a:off x="1752599" y="1836787"/>
            <a:ext cx="8686801" cy="23083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7200" dirty="0" err="1">
                <a:solidFill>
                  <a:srgbClr val="FFE5A2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Rockbuster</a:t>
            </a:r>
            <a:endParaRPr lang="en-US" altLang="ko-KR" sz="7200" dirty="0">
              <a:solidFill>
                <a:srgbClr val="FFE5A2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altLang="ko-KR" sz="7200" dirty="0">
                <a:solidFill>
                  <a:srgbClr val="FFE5A2"/>
                </a:solidFill>
                <a:effectLst/>
                <a:latin typeface="Elephant" panose="02020904090505020303" pitchFamily="18" charset="0"/>
                <a:cs typeface="Arial" panose="020B0604020202020204" pitchFamily="34" charset="0"/>
              </a:rPr>
              <a:t>Stealth</a:t>
            </a:r>
            <a:endParaRPr lang="ko-KR" altLang="en-US" sz="7200" dirty="0">
              <a:solidFill>
                <a:srgbClr val="FFE5A2"/>
              </a:solidFill>
              <a:effectLst/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033DF-AA99-42B2-967A-03619658D5E7}"/>
              </a:ext>
            </a:extLst>
          </p:cNvPr>
          <p:cNvSpPr txBox="1"/>
          <p:nvPr/>
        </p:nvSpPr>
        <p:spPr>
          <a:xfrm>
            <a:off x="1655461" y="4368332"/>
            <a:ext cx="921635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E5A2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Online Store Launch Strategy Guide</a:t>
            </a:r>
          </a:p>
          <a:p>
            <a:pPr algn="ctr"/>
            <a:r>
              <a:rPr lang="en-US" altLang="ko-KR" sz="2400" dirty="0">
                <a:solidFill>
                  <a:srgbClr val="FFE5A2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By Andres Cannizzo</a:t>
            </a:r>
            <a:endParaRPr lang="ko-KR" altLang="en-US" sz="2400" dirty="0">
              <a:solidFill>
                <a:srgbClr val="FFE5A2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D14CAC-4EB7-5C14-9A2D-0778FB27D62A}"/>
              </a:ext>
            </a:extLst>
          </p:cNvPr>
          <p:cNvSpPr txBox="1"/>
          <p:nvPr/>
        </p:nvSpPr>
        <p:spPr>
          <a:xfrm>
            <a:off x="1985077" y="1329633"/>
            <a:ext cx="88456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FFE5A2"/>
              </a:solidFill>
              <a:latin typeface="Elephant" panose="02020904090505020303" pitchFamily="18" charset="0"/>
              <a:cs typeface="Aharoni" panose="02010803020104030203" pitchFamily="2" charset="-79"/>
            </a:endParaRPr>
          </a:p>
          <a:p>
            <a:r>
              <a:rPr lang="en-US" sz="2800" u="sng" dirty="0">
                <a:solidFill>
                  <a:srgbClr val="FFE5A2"/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My Recommendations: </a:t>
            </a:r>
          </a:p>
          <a:p>
            <a:endParaRPr lang="en-US" sz="1600" dirty="0">
              <a:solidFill>
                <a:srgbClr val="FFE5A2"/>
              </a:solidFill>
              <a:latin typeface="Elephant" panose="02020904090505020303" pitchFamily="18" charset="0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E5A2"/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Offer live sports channels and a subscription-based service along with a</a:t>
            </a:r>
          </a:p>
          <a:p>
            <a:r>
              <a:rPr lang="en-US" dirty="0">
                <a:solidFill>
                  <a:srgbClr val="FFE5A2"/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1-week free trial to your online store in order to compete with the likes of </a:t>
            </a:r>
          </a:p>
          <a:p>
            <a:r>
              <a:rPr lang="en-US" dirty="0">
                <a:solidFill>
                  <a:srgbClr val="FFE5A2"/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Netflix and Amazon Prime. Adjust subscription/rental price to the countries’ cost of living.</a:t>
            </a:r>
          </a:p>
          <a:p>
            <a:endParaRPr lang="en-US" dirty="0">
              <a:solidFill>
                <a:srgbClr val="FFE5A2"/>
              </a:solidFill>
              <a:latin typeface="Elephant" panose="02020904090505020303" pitchFamily="18" charset="0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rgbClr val="FFE5A2"/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2. Add extra languages to the movies such as Spanish, Mandarin, Japanese, </a:t>
            </a:r>
          </a:p>
          <a:p>
            <a:r>
              <a:rPr lang="en-US" dirty="0">
                <a:solidFill>
                  <a:srgbClr val="FFE5A2"/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and Portuguese. Add languages in correspondence to the countries with </a:t>
            </a:r>
          </a:p>
          <a:p>
            <a:r>
              <a:rPr lang="en-US" dirty="0">
                <a:solidFill>
                  <a:srgbClr val="FFE5A2"/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the most customers.</a:t>
            </a:r>
          </a:p>
        </p:txBody>
      </p:sp>
    </p:spTree>
    <p:extLst>
      <p:ext uri="{BB962C8B-B14F-4D97-AF65-F5344CB8AC3E}">
        <p14:creationId xmlns:p14="http://schemas.microsoft.com/office/powerpoint/2010/main" val="328327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720EF6-D0C6-460C-810E-2F1412E2F423}"/>
              </a:ext>
            </a:extLst>
          </p:cNvPr>
          <p:cNvSpPr txBox="1"/>
          <p:nvPr/>
        </p:nvSpPr>
        <p:spPr>
          <a:xfrm>
            <a:off x="2697370" y="2881315"/>
            <a:ext cx="673111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rgbClr val="FFE5A2"/>
                </a:solidFill>
                <a:latin typeface="Elephant" panose="02020904090505020303" pitchFamily="18" charset="0"/>
              </a:rPr>
              <a:t>Thanks 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8AB7CF2-81CD-4B55-85A4-34E024D21557}"/>
              </a:ext>
            </a:extLst>
          </p:cNvPr>
          <p:cNvSpPr txBox="1"/>
          <p:nvPr/>
        </p:nvSpPr>
        <p:spPr>
          <a:xfrm>
            <a:off x="1681480" y="704404"/>
            <a:ext cx="939292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effectLst>
                  <a:outerShdw blurRad="63500" dist="63500" dir="2700000" algn="tl" rotWithShape="0">
                    <a:srgbClr val="918BF1"/>
                  </a:outerShdw>
                </a:effectLst>
                <a:latin typeface="+mj-lt"/>
              </a:defRPr>
            </a:lvl1pPr>
          </a:lstStyle>
          <a:p>
            <a:r>
              <a:rPr lang="en-US" altLang="ko-KR" sz="4800" dirty="0">
                <a:solidFill>
                  <a:srgbClr val="FFE5A2"/>
                </a:solidFill>
                <a:effectLst/>
                <a:latin typeface="Engravers MT" panose="02090707080505020304" pitchFamily="18" charset="0"/>
              </a:rPr>
              <a:t>Table of contents</a:t>
            </a:r>
            <a:endParaRPr lang="ko-KR" altLang="en-US" sz="4800" dirty="0">
              <a:solidFill>
                <a:srgbClr val="FFE5A2"/>
              </a:solidFill>
              <a:effectLst/>
              <a:latin typeface="Engravers MT" panose="020907070805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A85DA-D396-AEA6-A9F6-D97BDAB995D6}"/>
              </a:ext>
            </a:extLst>
          </p:cNvPr>
          <p:cNvSpPr txBox="1"/>
          <p:nvPr/>
        </p:nvSpPr>
        <p:spPr>
          <a:xfrm>
            <a:off x="2082800" y="1723152"/>
            <a:ext cx="7538720" cy="44012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effectLst>
                  <a:outerShdw blurRad="63500" dist="63500" dir="2700000" algn="tl" rotWithShape="0">
                    <a:srgbClr val="918BF1"/>
                  </a:outerShdw>
                </a:effectLst>
                <a:latin typeface="+mj-lt"/>
              </a:defRPr>
            </a:lvl1pPr>
          </a:lstStyle>
          <a:p>
            <a:pPr marL="742950" indent="-742950">
              <a:buAutoNum type="arabicPeriod"/>
            </a:pPr>
            <a:r>
              <a:rPr lang="en-US" altLang="ko-KR" sz="2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Data Summary</a:t>
            </a:r>
          </a:p>
          <a:p>
            <a:pPr marL="742950" indent="-742950">
              <a:buAutoNum type="arabicPeriod"/>
            </a:pPr>
            <a:r>
              <a:rPr lang="en-US" altLang="ko-KR" sz="2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Highest and Lowest Film Revenue</a:t>
            </a:r>
          </a:p>
          <a:p>
            <a:pPr marL="742950" indent="-742950">
              <a:buAutoNum type="arabicPeriod"/>
            </a:pPr>
            <a:r>
              <a:rPr lang="en-US" altLang="ko-KR" sz="2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Top 10 Genres</a:t>
            </a:r>
          </a:p>
          <a:p>
            <a:pPr marL="742950" indent="-742950">
              <a:buAutoNum type="arabicPeriod"/>
            </a:pPr>
            <a:r>
              <a:rPr lang="en-US" altLang="ko-KR" sz="2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Top 10 Actors</a:t>
            </a:r>
          </a:p>
          <a:p>
            <a:pPr marL="742950" indent="-742950">
              <a:buAutoNum type="arabicPeriod"/>
            </a:pPr>
            <a:r>
              <a:rPr lang="en-US" altLang="ko-KR" sz="2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Top 10 Customers</a:t>
            </a:r>
          </a:p>
          <a:p>
            <a:pPr marL="742950" indent="-742950">
              <a:buAutoNum type="arabicPeriod"/>
            </a:pPr>
            <a:r>
              <a:rPr lang="en-US" altLang="ko-KR" sz="2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Top 10 Countries</a:t>
            </a:r>
          </a:p>
          <a:p>
            <a:pPr marL="742950" indent="-742950">
              <a:buAutoNum type="arabicPeriod"/>
            </a:pPr>
            <a:r>
              <a:rPr lang="en-US" altLang="ko-KR" sz="2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Final thoughts and Actionable Steps</a:t>
            </a:r>
          </a:p>
          <a:p>
            <a:pPr marL="742950" indent="-742950">
              <a:buAutoNum type="arabicPeriod"/>
            </a:pPr>
            <a:r>
              <a:rPr lang="en-US" altLang="ko-KR" sz="2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End</a:t>
            </a:r>
          </a:p>
          <a:p>
            <a:pPr marL="742950" indent="-742950">
              <a:buAutoNum type="arabicPeriod"/>
            </a:pPr>
            <a:endParaRPr lang="en-US" altLang="ko-KR" sz="28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marL="742950" indent="-742950">
              <a:buAutoNum type="arabicPeriod"/>
            </a:pPr>
            <a:endParaRPr lang="ko-KR" altLang="en-US" sz="28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4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74950-1E0E-FEA3-6CCF-7B5EE75C5A70}"/>
              </a:ext>
            </a:extLst>
          </p:cNvPr>
          <p:cNvSpPr txBox="1"/>
          <p:nvPr/>
        </p:nvSpPr>
        <p:spPr>
          <a:xfrm>
            <a:off x="1770905" y="1998790"/>
            <a:ext cx="2080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E5A2"/>
                </a:solidFill>
                <a:latin typeface="Elephant" panose="02020904090505020303" pitchFamily="18" charset="0"/>
              </a:rPr>
              <a:t>1001 Films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20E33-D7B5-B587-F32E-6076B2D07646}"/>
              </a:ext>
            </a:extLst>
          </p:cNvPr>
          <p:cNvSpPr txBox="1"/>
          <p:nvPr/>
        </p:nvSpPr>
        <p:spPr>
          <a:xfrm>
            <a:off x="2032986" y="275208"/>
            <a:ext cx="8006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E5A2"/>
                </a:solidFill>
                <a:latin typeface="Elephant" panose="02020904090505020303" pitchFamily="18" charset="0"/>
              </a:rPr>
              <a:t>Data Summary</a:t>
            </a:r>
          </a:p>
        </p:txBody>
      </p:sp>
      <p:pic>
        <p:nvPicPr>
          <p:cNvPr id="6" name="그래픽 586">
            <a:extLst>
              <a:ext uri="{FF2B5EF4-FFF2-40B4-BE49-F238E27FC236}">
                <a16:creationId xmlns:a16="http://schemas.microsoft.com/office/drawing/2014/main" id="{026C14C9-A34B-9270-474A-FB889D7C5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918" y="3244409"/>
            <a:ext cx="633786" cy="613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0A1EB-1D65-AA74-DDBE-2037531E2D01}"/>
              </a:ext>
            </a:extLst>
          </p:cNvPr>
          <p:cNvSpPr txBox="1"/>
          <p:nvPr/>
        </p:nvSpPr>
        <p:spPr>
          <a:xfrm>
            <a:off x="1731145" y="3425217"/>
            <a:ext cx="269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5A2"/>
                </a:solidFill>
                <a:latin typeface="Elephant" panose="02020904090505020303" pitchFamily="18" charset="0"/>
              </a:rPr>
              <a:t>21 Categories</a:t>
            </a:r>
          </a:p>
        </p:txBody>
      </p:sp>
      <p:pic>
        <p:nvPicPr>
          <p:cNvPr id="8" name="그래픽 525">
            <a:extLst>
              <a:ext uri="{FF2B5EF4-FFF2-40B4-BE49-F238E27FC236}">
                <a16:creationId xmlns:a16="http://schemas.microsoft.com/office/drawing/2014/main" id="{E9B401A0-6683-D7A7-B899-94E9F43A7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66" y="4633863"/>
            <a:ext cx="520852" cy="744072"/>
          </a:xfrm>
          <a:prstGeom prst="rect">
            <a:avLst/>
          </a:prstGeom>
        </p:spPr>
      </p:pic>
      <p:pic>
        <p:nvPicPr>
          <p:cNvPr id="9" name="그래픽 525">
            <a:extLst>
              <a:ext uri="{FF2B5EF4-FFF2-40B4-BE49-F238E27FC236}">
                <a16:creationId xmlns:a16="http://schemas.microsoft.com/office/drawing/2014/main" id="{BC59326E-31CE-25FD-AD76-D1EB5CF22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1318" y="4633863"/>
            <a:ext cx="520851" cy="744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3724AB-4187-955F-AA30-1DDD7E323A2F}"/>
              </a:ext>
            </a:extLst>
          </p:cNvPr>
          <p:cNvSpPr txBox="1"/>
          <p:nvPr/>
        </p:nvSpPr>
        <p:spPr>
          <a:xfrm>
            <a:off x="1824963" y="4790181"/>
            <a:ext cx="284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599 Customers</a:t>
            </a:r>
          </a:p>
        </p:txBody>
      </p:sp>
      <p:pic>
        <p:nvPicPr>
          <p:cNvPr id="15" name="그래픽 523">
            <a:extLst>
              <a:ext uri="{FF2B5EF4-FFF2-40B4-BE49-F238E27FC236}">
                <a16:creationId xmlns:a16="http://schemas.microsoft.com/office/drawing/2014/main" id="{1380D89F-3718-CDEF-5F38-A5A75691C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718" y="1841832"/>
            <a:ext cx="786187" cy="744071"/>
          </a:xfrm>
          <a:prstGeom prst="rect">
            <a:avLst/>
          </a:prstGeom>
        </p:spPr>
      </p:pic>
      <p:pic>
        <p:nvPicPr>
          <p:cNvPr id="16" name="그래픽 455">
            <a:extLst>
              <a:ext uri="{FF2B5EF4-FFF2-40B4-BE49-F238E27FC236}">
                <a16:creationId xmlns:a16="http://schemas.microsoft.com/office/drawing/2014/main" id="{D8E65EC9-50A1-2255-52E7-9FFC0D57E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2248" y="1863987"/>
            <a:ext cx="786187" cy="6697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88BDA-4783-9EF7-4A63-B219B8F47D25}"/>
              </a:ext>
            </a:extLst>
          </p:cNvPr>
          <p:cNvSpPr txBox="1"/>
          <p:nvPr/>
        </p:nvSpPr>
        <p:spPr>
          <a:xfrm>
            <a:off x="5362627" y="1797002"/>
            <a:ext cx="1970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5 Day avg </a:t>
            </a:r>
          </a:p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rental </a:t>
            </a:r>
          </a:p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Duration</a:t>
            </a:r>
          </a:p>
        </p:txBody>
      </p:sp>
      <p:pic>
        <p:nvPicPr>
          <p:cNvPr id="18" name="그래픽 523">
            <a:extLst>
              <a:ext uri="{FF2B5EF4-FFF2-40B4-BE49-F238E27FC236}">
                <a16:creationId xmlns:a16="http://schemas.microsoft.com/office/drawing/2014/main" id="{7FB77889-629F-2619-8B85-015A761DB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7604" y="3237847"/>
            <a:ext cx="786187" cy="7440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EDCB18-74A4-906E-FD6F-0D4397C65F2B}"/>
              </a:ext>
            </a:extLst>
          </p:cNvPr>
          <p:cNvSpPr txBox="1"/>
          <p:nvPr/>
        </p:nvSpPr>
        <p:spPr>
          <a:xfrm>
            <a:off x="5243834" y="3194383"/>
            <a:ext cx="3072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NC-17</a:t>
            </a:r>
          </a:p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Most rented </a:t>
            </a:r>
          </a:p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rating</a:t>
            </a:r>
          </a:p>
        </p:txBody>
      </p:sp>
      <p:pic>
        <p:nvPicPr>
          <p:cNvPr id="20" name="그래픽 500">
            <a:extLst>
              <a:ext uri="{FF2B5EF4-FFF2-40B4-BE49-F238E27FC236}">
                <a16:creationId xmlns:a16="http://schemas.microsoft.com/office/drawing/2014/main" id="{9234E1B8-1C2E-E469-F8A5-9A4A6B002D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66416" y="4602933"/>
            <a:ext cx="777418" cy="7774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E11420-26C9-1F44-FDD2-02E0F3AB6E0B}"/>
              </a:ext>
            </a:extLst>
          </p:cNvPr>
          <p:cNvSpPr txBox="1"/>
          <p:nvPr/>
        </p:nvSpPr>
        <p:spPr>
          <a:xfrm>
            <a:off x="5285698" y="4576143"/>
            <a:ext cx="3072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Sports</a:t>
            </a:r>
          </a:p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Most rented </a:t>
            </a:r>
          </a:p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genre</a:t>
            </a:r>
          </a:p>
        </p:txBody>
      </p:sp>
      <p:pic>
        <p:nvPicPr>
          <p:cNvPr id="22" name="그래픽 525">
            <a:extLst>
              <a:ext uri="{FF2B5EF4-FFF2-40B4-BE49-F238E27FC236}">
                <a16:creationId xmlns:a16="http://schemas.microsoft.com/office/drawing/2014/main" id="{8A564399-B8F9-18C3-1DF8-90729E9A1C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2698" y="1903955"/>
            <a:ext cx="967666" cy="6645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C1CE2D-C902-59FE-C1F0-1EDC3C9D821C}"/>
              </a:ext>
            </a:extLst>
          </p:cNvPr>
          <p:cNvSpPr txBox="1"/>
          <p:nvPr/>
        </p:nvSpPr>
        <p:spPr>
          <a:xfrm>
            <a:off x="8841756" y="1812257"/>
            <a:ext cx="2080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$2.98 Avg</a:t>
            </a:r>
          </a:p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Rental</a:t>
            </a:r>
          </a:p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Rate</a:t>
            </a:r>
          </a:p>
        </p:txBody>
      </p:sp>
      <p:pic>
        <p:nvPicPr>
          <p:cNvPr id="31" name="그래픽 521">
            <a:extLst>
              <a:ext uri="{FF2B5EF4-FFF2-40B4-BE49-F238E27FC236}">
                <a16:creationId xmlns:a16="http://schemas.microsoft.com/office/drawing/2014/main" id="{5D6BE321-979E-3990-60FE-5B8AB5902D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698" y="3244409"/>
            <a:ext cx="1047662" cy="6800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DBCF6D-91E8-9D94-C70F-AFC8D0525841}"/>
              </a:ext>
            </a:extLst>
          </p:cNvPr>
          <p:cNvSpPr txBox="1"/>
          <p:nvPr/>
        </p:nvSpPr>
        <p:spPr>
          <a:xfrm>
            <a:off x="8697126" y="3244409"/>
            <a:ext cx="2685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$19.98 AVG </a:t>
            </a:r>
          </a:p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Replacement </a:t>
            </a:r>
          </a:p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B56EBA8-4C6D-4EE9-94A0-05EC6EA6BC5B}"/>
              </a:ext>
            </a:extLst>
          </p:cNvPr>
          <p:cNvSpPr txBox="1"/>
          <p:nvPr/>
        </p:nvSpPr>
        <p:spPr>
          <a:xfrm>
            <a:off x="2651465" y="443306"/>
            <a:ext cx="6889072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918BF1"/>
                  </a:outerShdw>
                </a:effectLst>
                <a:latin typeface="+mj-lt"/>
              </a:defRPr>
            </a:lvl1pPr>
          </a:lstStyle>
          <a:p>
            <a:r>
              <a:rPr lang="en-US" altLang="ko-KR" sz="36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Highest and Lowest Revenue</a:t>
            </a:r>
          </a:p>
          <a:p>
            <a:r>
              <a:rPr lang="en-US" altLang="ko-KR" sz="36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Films</a:t>
            </a:r>
            <a:endParaRPr lang="ko-KR" altLang="en-US" sz="36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</p:txBody>
      </p:sp>
      <p:pic>
        <p:nvPicPr>
          <p:cNvPr id="2" name="그림 7">
            <a:extLst>
              <a:ext uri="{FF2B5EF4-FFF2-40B4-BE49-F238E27FC236}">
                <a16:creationId xmlns:a16="http://schemas.microsoft.com/office/drawing/2014/main" id="{413FF51B-6F46-0381-2DCD-19B266F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347" y="1915357"/>
            <a:ext cx="2774212" cy="3027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290F32-E0CD-574B-497A-7B9DD8DAF9A8}"/>
              </a:ext>
            </a:extLst>
          </p:cNvPr>
          <p:cNvSpPr txBox="1"/>
          <p:nvPr/>
        </p:nvSpPr>
        <p:spPr>
          <a:xfrm>
            <a:off x="897453" y="1233695"/>
            <a:ext cx="406449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918BF1"/>
                  </a:outerShdw>
                </a:effectLst>
                <a:latin typeface="+mj-lt"/>
              </a:defRPr>
            </a:lvl1pPr>
          </a:lstStyle>
          <a:p>
            <a:r>
              <a:rPr lang="en-US" altLang="ko-KR" sz="2000" u="sng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Top 5</a:t>
            </a:r>
            <a:endParaRPr lang="ko-KR" altLang="en-US" sz="2000" u="sng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0B816-6DF6-46DD-2572-4590B9ED5776}"/>
              </a:ext>
            </a:extLst>
          </p:cNvPr>
          <p:cNvSpPr txBox="1"/>
          <p:nvPr/>
        </p:nvSpPr>
        <p:spPr>
          <a:xfrm>
            <a:off x="3639369" y="1633805"/>
            <a:ext cx="211939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918BF1"/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ko-KR" sz="2000" u="sng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Revenue</a:t>
            </a:r>
            <a:endParaRPr lang="ko-KR" altLang="en-US" sz="2000" u="sng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056E4-4E5F-046E-60AF-B3B463BBE1AA}"/>
              </a:ext>
            </a:extLst>
          </p:cNvPr>
          <p:cNvSpPr txBox="1"/>
          <p:nvPr/>
        </p:nvSpPr>
        <p:spPr>
          <a:xfrm>
            <a:off x="1301485" y="1633805"/>
            <a:ext cx="132129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918BF1"/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ko-KR" sz="2000" u="sng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Title</a:t>
            </a:r>
            <a:endParaRPr lang="ko-KR" altLang="en-US" sz="2000" u="sng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6A274-67D1-5954-32BB-1AA8CC75CC4C}"/>
              </a:ext>
            </a:extLst>
          </p:cNvPr>
          <p:cNvSpPr txBox="1"/>
          <p:nvPr/>
        </p:nvSpPr>
        <p:spPr>
          <a:xfrm>
            <a:off x="3639368" y="2149010"/>
            <a:ext cx="2119393" cy="28623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918BF1"/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ko-KR" sz="20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$ 215.75</a:t>
            </a:r>
          </a:p>
          <a:p>
            <a:pPr algn="l"/>
            <a:endParaRPr lang="en-US" altLang="ko-KR" sz="20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algn="l"/>
            <a:r>
              <a:rPr lang="en-US" altLang="ko-KR" sz="20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$199.72</a:t>
            </a:r>
          </a:p>
          <a:p>
            <a:pPr algn="l"/>
            <a:endParaRPr lang="en-US" altLang="ko-KR" sz="20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algn="l"/>
            <a:r>
              <a:rPr lang="en-US" altLang="ko-KR" sz="20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$198.73</a:t>
            </a:r>
          </a:p>
          <a:p>
            <a:pPr algn="l"/>
            <a:endParaRPr lang="en-US" altLang="ko-KR" sz="20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algn="l"/>
            <a:r>
              <a:rPr lang="en-US" altLang="ko-KR" sz="20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$191.74</a:t>
            </a:r>
          </a:p>
          <a:p>
            <a:pPr algn="l"/>
            <a:endParaRPr lang="en-US" altLang="ko-KR" sz="20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algn="l"/>
            <a:r>
              <a:rPr lang="en-US" altLang="ko-KR" sz="20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$190.78</a:t>
            </a:r>
            <a:endParaRPr lang="ko-KR" altLang="en-US" sz="20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B635B-E118-66B9-2116-53E5A645DB02}"/>
              </a:ext>
            </a:extLst>
          </p:cNvPr>
          <p:cNvSpPr txBox="1"/>
          <p:nvPr/>
        </p:nvSpPr>
        <p:spPr>
          <a:xfrm>
            <a:off x="1130544" y="2149010"/>
            <a:ext cx="24029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Telegraph Voyage</a:t>
            </a: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rgbClr val="FFE5A2"/>
              </a:solidFill>
              <a:latin typeface="Elephant" panose="02020904090505020303" pitchFamily="18" charset="0"/>
            </a:endParaRPr>
          </a:p>
          <a:p>
            <a:pPr marL="342900" indent="-342900" algn="l">
              <a:buAutoNum type="arabicPeriod"/>
            </a:pPr>
            <a:r>
              <a:rPr lang="en-US" altLang="ko-KR" sz="1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Zorro Ark</a:t>
            </a: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rgbClr val="FFE5A2"/>
              </a:solidFill>
              <a:latin typeface="Elephant" panose="02020904090505020303" pitchFamily="18" charset="0"/>
            </a:endParaRPr>
          </a:p>
          <a:p>
            <a:pPr marL="342900" indent="-342900" algn="l">
              <a:buAutoNum type="arabicPeriod"/>
            </a:pPr>
            <a:r>
              <a:rPr lang="en-US" altLang="ko-KR" sz="1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Wife Turn</a:t>
            </a:r>
            <a:endParaRPr lang="en-US" altLang="ko-KR" dirty="0">
              <a:solidFill>
                <a:srgbClr val="FFE5A2"/>
              </a:solidFill>
              <a:latin typeface="Elephant" panose="02020904090505020303" pitchFamily="18" charset="0"/>
            </a:endParaRPr>
          </a:p>
          <a:p>
            <a:pPr marL="342900" indent="-342900" algn="l">
              <a:buAutoNum type="arabicPeriod"/>
            </a:pPr>
            <a:endParaRPr lang="en-US" altLang="ko-KR" sz="18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marL="342900" indent="-342900" algn="l">
              <a:buAutoNum type="arabicPeriod"/>
            </a:pPr>
            <a:r>
              <a:rPr lang="en-US" altLang="ko-KR" sz="1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Innocent Usual</a:t>
            </a:r>
            <a:endParaRPr lang="en-US" altLang="ko-KR" dirty="0">
              <a:solidFill>
                <a:srgbClr val="FFE5A2"/>
              </a:solidFill>
              <a:latin typeface="Elephant" panose="02020904090505020303" pitchFamily="18" charset="0"/>
            </a:endParaRPr>
          </a:p>
          <a:p>
            <a:pPr marL="342900" indent="-342900" algn="l">
              <a:buAutoNum type="arabicPeriod"/>
            </a:pPr>
            <a:endParaRPr lang="en-US" altLang="ko-KR" sz="18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marL="342900" indent="-342900" algn="l">
              <a:buAutoNum type="arabicPeriod"/>
            </a:pPr>
            <a:r>
              <a:rPr lang="en-US" altLang="ko-KR" sz="1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Hustler Party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2421-4727-EED1-6BDB-8DBB7760D776}"/>
              </a:ext>
            </a:extLst>
          </p:cNvPr>
          <p:cNvSpPr txBox="1"/>
          <p:nvPr/>
        </p:nvSpPr>
        <p:spPr>
          <a:xfrm>
            <a:off x="7230056" y="1384301"/>
            <a:ext cx="406449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918BF1"/>
                  </a:outerShdw>
                </a:effectLst>
                <a:latin typeface="+mj-lt"/>
              </a:defRPr>
            </a:lvl1pPr>
          </a:lstStyle>
          <a:p>
            <a:r>
              <a:rPr lang="en-US" altLang="ko-KR" sz="2000" u="sng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Bottom 5</a:t>
            </a:r>
            <a:endParaRPr lang="ko-KR" altLang="en-US" sz="2000" u="sng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B6423-67C6-7755-C0AD-5E57315D73DA}"/>
              </a:ext>
            </a:extLst>
          </p:cNvPr>
          <p:cNvSpPr txBox="1"/>
          <p:nvPr/>
        </p:nvSpPr>
        <p:spPr>
          <a:xfrm>
            <a:off x="7880345" y="2306024"/>
            <a:ext cx="240296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6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Texas Watch</a:t>
            </a:r>
          </a:p>
          <a:p>
            <a:pPr marL="342900" indent="-342900" algn="l">
              <a:buAutoNum type="arabicPeriod"/>
            </a:pPr>
            <a:endParaRPr lang="en-US" altLang="ko-KR" sz="1600" dirty="0">
              <a:solidFill>
                <a:srgbClr val="FFE5A2"/>
              </a:solidFill>
              <a:latin typeface="Elephant" panose="02020904090505020303" pitchFamily="18" charset="0"/>
            </a:endParaRPr>
          </a:p>
          <a:p>
            <a:pPr marL="342900" indent="-342900" algn="l">
              <a:buAutoNum type="arabicPeriod"/>
            </a:pPr>
            <a:r>
              <a:rPr lang="en-US" altLang="ko-KR" sz="16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Oklahoma Jumanji</a:t>
            </a:r>
          </a:p>
          <a:p>
            <a:pPr marL="342900" indent="-342900" algn="l">
              <a:buAutoNum type="arabicPeriod"/>
            </a:pPr>
            <a:endParaRPr lang="en-US" altLang="ko-KR" sz="1600" dirty="0">
              <a:solidFill>
                <a:srgbClr val="FFE5A2"/>
              </a:solidFill>
              <a:latin typeface="Elephant" panose="02020904090505020303" pitchFamily="18" charset="0"/>
            </a:endParaRPr>
          </a:p>
          <a:p>
            <a:pPr marL="342900" indent="-342900" algn="l">
              <a:buAutoNum type="arabicPeriod"/>
            </a:pPr>
            <a:r>
              <a:rPr lang="en-US" altLang="ko-KR" sz="16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Duffel Apocalypse</a:t>
            </a:r>
          </a:p>
          <a:p>
            <a:pPr marL="342900" indent="-342900" algn="l">
              <a:buAutoNum type="arabicPeriod"/>
            </a:pPr>
            <a:endParaRPr lang="en-US" altLang="ko-KR" sz="16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marL="342900" indent="-342900" algn="l">
              <a:buAutoNum type="arabicPeriod"/>
            </a:pPr>
            <a:r>
              <a:rPr lang="en-US" altLang="ko-KR" sz="16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Freedom Cleopatra</a:t>
            </a:r>
          </a:p>
          <a:p>
            <a:pPr marL="342900" indent="-342900" algn="l">
              <a:buAutoNum type="arabicPeriod"/>
            </a:pPr>
            <a:endParaRPr lang="en-US" altLang="ko-KR" sz="16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marL="342900" indent="-342900" algn="l">
              <a:buAutoNum type="arabicPeriod"/>
            </a:pPr>
            <a:r>
              <a:rPr lang="en-US" altLang="ko-KR" sz="16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Rebel Airport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22AF8-F59E-1E08-881A-97273C1517A8}"/>
              </a:ext>
            </a:extLst>
          </p:cNvPr>
          <p:cNvSpPr txBox="1"/>
          <p:nvPr/>
        </p:nvSpPr>
        <p:spPr>
          <a:xfrm>
            <a:off x="7900748" y="1784411"/>
            <a:ext cx="132129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918BF1"/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ko-KR" sz="2000" u="sng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Title</a:t>
            </a:r>
            <a:endParaRPr lang="ko-KR" altLang="en-US" sz="2000" u="sng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0704E-5A88-65F6-9FB3-8CCF99CE3F9A}"/>
              </a:ext>
            </a:extLst>
          </p:cNvPr>
          <p:cNvSpPr txBox="1"/>
          <p:nvPr/>
        </p:nvSpPr>
        <p:spPr>
          <a:xfrm>
            <a:off x="10072607" y="1784411"/>
            <a:ext cx="211939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918BF1"/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ko-KR" sz="2000" u="sng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Revenue</a:t>
            </a:r>
            <a:endParaRPr lang="ko-KR" altLang="en-US" sz="2000" u="sng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A2716-D081-F662-D18A-6B4536848668}"/>
              </a:ext>
            </a:extLst>
          </p:cNvPr>
          <p:cNvSpPr txBox="1"/>
          <p:nvPr/>
        </p:nvSpPr>
        <p:spPr>
          <a:xfrm>
            <a:off x="10560159" y="2347457"/>
            <a:ext cx="2119393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918BF1"/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ko-KR" sz="1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$ 5.94</a:t>
            </a:r>
          </a:p>
          <a:p>
            <a:pPr algn="l"/>
            <a:endParaRPr lang="en-US" altLang="ko-KR" sz="18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algn="l"/>
            <a:r>
              <a:rPr lang="en-US" altLang="ko-KR" sz="1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$5.94</a:t>
            </a:r>
          </a:p>
          <a:p>
            <a:pPr algn="l"/>
            <a:endParaRPr lang="en-US" altLang="ko-KR" sz="18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algn="l"/>
            <a:r>
              <a:rPr lang="en-US" altLang="ko-KR" sz="1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$5.94</a:t>
            </a:r>
          </a:p>
          <a:p>
            <a:pPr algn="l"/>
            <a:endParaRPr lang="en-US" altLang="ko-KR" sz="18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pPr algn="l"/>
            <a:r>
              <a:rPr lang="en-US" altLang="ko-KR" sz="1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$5.95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6652A1-EF82-504F-CD11-A5964D964D7F}"/>
              </a:ext>
            </a:extLst>
          </p:cNvPr>
          <p:cNvSpPr txBox="1"/>
          <p:nvPr/>
        </p:nvSpPr>
        <p:spPr>
          <a:xfrm>
            <a:off x="10560159" y="4688166"/>
            <a:ext cx="3098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FE5A2"/>
                </a:solidFill>
                <a:effectLst/>
                <a:latin typeface="Elephant" panose="02020904090505020303" pitchFamily="18" charset="0"/>
              </a:rPr>
              <a:t>$6.93</a:t>
            </a:r>
            <a:endParaRPr lang="ko-KR" altLang="en-US" sz="1800" dirty="0">
              <a:solidFill>
                <a:srgbClr val="FFE5A2"/>
              </a:solidFill>
              <a:effectLst/>
              <a:latin typeface="Elephant" panose="02020904090505020303" pitchFamily="18" charset="0"/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1FDE2E-69C2-3EB6-750C-04C6E14029DD}"/>
              </a:ext>
            </a:extLst>
          </p:cNvPr>
          <p:cNvSpPr txBox="1"/>
          <p:nvPr/>
        </p:nvSpPr>
        <p:spPr>
          <a:xfrm>
            <a:off x="3360369" y="5459215"/>
            <a:ext cx="7199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Knowing this information can help us learn about our customer’s </a:t>
            </a:r>
          </a:p>
          <a:p>
            <a:r>
              <a:rPr lang="en-US" sz="1600" dirty="0">
                <a:solidFill>
                  <a:srgbClr val="FFE5A2"/>
                </a:solidFill>
                <a:latin typeface="Elephant" panose="02020904090505020303" pitchFamily="18" charset="0"/>
              </a:rPr>
              <a:t>behavior and which kinds of movies we should be promoting to them.</a:t>
            </a:r>
          </a:p>
        </p:txBody>
      </p:sp>
    </p:spTree>
    <p:extLst>
      <p:ext uri="{BB962C8B-B14F-4D97-AF65-F5344CB8AC3E}">
        <p14:creationId xmlns:p14="http://schemas.microsoft.com/office/powerpoint/2010/main" val="42511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D18A60-43C6-6A51-089F-9AD225316FC6}"/>
              </a:ext>
            </a:extLst>
          </p:cNvPr>
          <p:cNvSpPr txBox="1"/>
          <p:nvPr/>
        </p:nvSpPr>
        <p:spPr>
          <a:xfrm>
            <a:off x="2897797" y="5378954"/>
            <a:ext cx="916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E5A2"/>
                </a:solidFill>
                <a:latin typeface="Elephant" panose="02020904090505020303" pitchFamily="18" charset="0"/>
              </a:rPr>
              <a:t>Our most performing genres are Sports, Sci-Fi, Animation, Drama and Comedy. </a:t>
            </a:r>
          </a:p>
        </p:txBody>
      </p:sp>
      <p:pic>
        <p:nvPicPr>
          <p:cNvPr id="3" name="Picture 2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09CA67A0-03A9-476F-985C-954FFCA8E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54" y="868724"/>
            <a:ext cx="7427409" cy="42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F72EFBE-B0B3-68B9-478F-424A1AC82FCE}"/>
              </a:ext>
            </a:extLst>
          </p:cNvPr>
          <p:cNvSpPr txBox="1"/>
          <p:nvPr/>
        </p:nvSpPr>
        <p:spPr>
          <a:xfrm>
            <a:off x="3285811" y="5387653"/>
            <a:ext cx="883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E5A2"/>
                </a:solidFill>
                <a:latin typeface="Elephant" panose="02020904090505020303" pitchFamily="18" charset="0"/>
              </a:rPr>
              <a:t>Top 10 actors in the database with the most revenue.</a:t>
            </a:r>
          </a:p>
        </p:txBody>
      </p:sp>
      <p:pic>
        <p:nvPicPr>
          <p:cNvPr id="4" name="Picture 3" descr="A graph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C3F2D88-6589-1413-04A4-742E7211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53" y="600525"/>
            <a:ext cx="7651073" cy="477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7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01D26E-4E20-5659-FEAF-20D0590ACA3A}"/>
              </a:ext>
            </a:extLst>
          </p:cNvPr>
          <p:cNvSpPr txBox="1"/>
          <p:nvPr/>
        </p:nvSpPr>
        <p:spPr>
          <a:xfrm>
            <a:off x="3285811" y="5387653"/>
            <a:ext cx="8832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E5A2"/>
                </a:solidFill>
                <a:latin typeface="Elephant" panose="02020904090505020303" pitchFamily="18" charset="0"/>
              </a:rPr>
              <a:t>Top 10 customers in the database </a:t>
            </a:r>
          </a:p>
          <a:p>
            <a:r>
              <a:rPr lang="en-US" sz="2400" dirty="0">
                <a:solidFill>
                  <a:srgbClr val="FFE5A2"/>
                </a:solidFill>
                <a:latin typeface="Elephant" panose="02020904090505020303" pitchFamily="18" charset="0"/>
              </a:rPr>
              <a:t>with the most rentals</a:t>
            </a:r>
          </a:p>
        </p:txBody>
      </p:sp>
      <p:pic>
        <p:nvPicPr>
          <p:cNvPr id="7" name="Picture 6" descr="A blue and white bar chart&#10;&#10;Description automatically generated">
            <a:extLst>
              <a:ext uri="{FF2B5EF4-FFF2-40B4-BE49-F238E27FC236}">
                <a16:creationId xmlns:a16="http://schemas.microsoft.com/office/drawing/2014/main" id="{D134F3CE-0018-1F17-E740-4D06DFFB4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02" y="916440"/>
            <a:ext cx="7274826" cy="41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Box 186">
            <a:extLst>
              <a:ext uri="{FF2B5EF4-FFF2-40B4-BE49-F238E27FC236}">
                <a16:creationId xmlns:a16="http://schemas.microsoft.com/office/drawing/2014/main" id="{B9E78018-FBE9-47B6-94DD-5FCD01944A6E}"/>
              </a:ext>
            </a:extLst>
          </p:cNvPr>
          <p:cNvSpPr txBox="1"/>
          <p:nvPr/>
        </p:nvSpPr>
        <p:spPr>
          <a:xfrm>
            <a:off x="1289399" y="576550"/>
            <a:ext cx="961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World Map Slide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86" name="Picture 185" descr="A map of the world&#10;&#10;Description automatically generated">
            <a:extLst>
              <a:ext uri="{FF2B5EF4-FFF2-40B4-BE49-F238E27FC236}">
                <a16:creationId xmlns:a16="http://schemas.microsoft.com/office/drawing/2014/main" id="{608383DC-8953-B0AE-6F2B-287D02856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93" y="424873"/>
            <a:ext cx="7186586" cy="366683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A7D03D18-3854-9A7B-D4DF-E142B95AB47E}"/>
              </a:ext>
            </a:extLst>
          </p:cNvPr>
          <p:cNvSpPr txBox="1"/>
          <p:nvPr/>
        </p:nvSpPr>
        <p:spPr>
          <a:xfrm>
            <a:off x="8656320" y="772160"/>
            <a:ext cx="325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E5A2"/>
                </a:solidFill>
                <a:latin typeface="Elephant" panose="02020904090505020303" pitchFamily="18" charset="0"/>
              </a:rPr>
              <a:t>Top 10 Countries by Customers</a:t>
            </a:r>
          </a:p>
          <a:p>
            <a:endParaRPr lang="en-US" sz="2400" dirty="0">
              <a:solidFill>
                <a:srgbClr val="FFE5A2"/>
              </a:solidFill>
              <a:latin typeface="Elephant" panose="02020904090505020303" pitchFamily="18" charset="0"/>
            </a:endParaRPr>
          </a:p>
        </p:txBody>
      </p:sp>
      <p:graphicFrame>
        <p:nvGraphicFramePr>
          <p:cNvPr id="191" name="Table 190">
            <a:extLst>
              <a:ext uri="{FF2B5EF4-FFF2-40B4-BE49-F238E27FC236}">
                <a16:creationId xmlns:a16="http://schemas.microsoft.com/office/drawing/2014/main" id="{DCF795D7-F794-F93A-C5D0-929D366DD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457021"/>
              </p:ext>
            </p:extLst>
          </p:nvPr>
        </p:nvGraphicFramePr>
        <p:xfrm>
          <a:off x="8240220" y="1626692"/>
          <a:ext cx="2438400" cy="2646436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790310947"/>
                    </a:ext>
                  </a:extLst>
                </a:gridCol>
              </a:tblGrid>
              <a:tr h="286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India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481896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China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966383"/>
                  </a:ext>
                </a:extLst>
              </a:tr>
              <a:tr h="2390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United States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523320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Japan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747096"/>
                  </a:ext>
                </a:extLst>
              </a:tr>
              <a:tr h="249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Mexico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529975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Brazil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845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Russian 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Federation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746853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Philippines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680570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Turkey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370068"/>
                  </a:ext>
                </a:extLst>
              </a:tr>
            </a:tbl>
          </a:graphicData>
        </a:graphic>
      </p:graphicFrame>
      <p:graphicFrame>
        <p:nvGraphicFramePr>
          <p:cNvPr id="192" name="Table 191">
            <a:extLst>
              <a:ext uri="{FF2B5EF4-FFF2-40B4-BE49-F238E27FC236}">
                <a16:creationId xmlns:a16="http://schemas.microsoft.com/office/drawing/2014/main" id="{659AAB47-1644-9223-0A45-FBB7D17EE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67310"/>
              </p:ext>
            </p:extLst>
          </p:nvPr>
        </p:nvGraphicFramePr>
        <p:xfrm>
          <a:off x="9873325" y="1626692"/>
          <a:ext cx="609600" cy="26464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159442083"/>
                    </a:ext>
                  </a:extLst>
                </a:gridCol>
              </a:tblGrid>
              <a:tr h="29404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60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606741"/>
                  </a:ext>
                </a:extLst>
              </a:tr>
              <a:tr h="29404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53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606689"/>
                  </a:ext>
                </a:extLst>
              </a:tr>
              <a:tr h="29404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36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841765"/>
                  </a:ext>
                </a:extLst>
              </a:tr>
              <a:tr h="29404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390798"/>
                  </a:ext>
                </a:extLst>
              </a:tr>
              <a:tr h="29404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60696"/>
                  </a:ext>
                </a:extLst>
              </a:tr>
              <a:tr h="29404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633139"/>
                  </a:ext>
                </a:extLst>
              </a:tr>
              <a:tr h="29404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273479"/>
                  </a:ext>
                </a:extLst>
              </a:tr>
              <a:tr h="29404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366847"/>
                  </a:ext>
                </a:extLst>
              </a:tr>
              <a:tr h="29404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03910"/>
                  </a:ext>
                </a:extLst>
              </a:tr>
            </a:tbl>
          </a:graphicData>
        </a:graphic>
      </p:graphicFrame>
      <p:graphicFrame>
        <p:nvGraphicFramePr>
          <p:cNvPr id="193" name="Table 192">
            <a:extLst>
              <a:ext uri="{FF2B5EF4-FFF2-40B4-BE49-F238E27FC236}">
                <a16:creationId xmlns:a16="http://schemas.microsoft.com/office/drawing/2014/main" id="{83156C8C-AE24-B5AD-37D2-A06065D58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16518"/>
              </p:ext>
            </p:extLst>
          </p:nvPr>
        </p:nvGraphicFramePr>
        <p:xfrm>
          <a:off x="10698940" y="1626692"/>
          <a:ext cx="1417090" cy="2742111"/>
        </p:xfrm>
        <a:graphic>
          <a:graphicData uri="http://schemas.openxmlformats.org/drawingml/2006/table">
            <a:tbl>
              <a:tblPr/>
              <a:tblGrid>
                <a:gridCol w="1417090">
                  <a:extLst>
                    <a:ext uri="{9D8B030D-6E8A-4147-A177-3AD203B41FA5}">
                      <a16:colId xmlns:a16="http://schemas.microsoft.com/office/drawing/2014/main" val="2485674736"/>
                    </a:ext>
                  </a:extLst>
                </a:gridCol>
              </a:tblGrid>
              <a:tr h="304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$6,032.79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980823"/>
                  </a:ext>
                </a:extLst>
              </a:tr>
              <a:tr h="304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$5,247.04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286602"/>
                  </a:ext>
                </a:extLst>
              </a:tr>
              <a:tr h="304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$3,694.27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290122"/>
                  </a:ext>
                </a:extLst>
              </a:tr>
              <a:tr h="304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$3,121.52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592049"/>
                  </a:ext>
                </a:extLst>
              </a:tr>
              <a:tr h="304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$2,984.82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268294"/>
                  </a:ext>
                </a:extLst>
              </a:tr>
              <a:tr h="304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$2,919.19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499596"/>
                  </a:ext>
                </a:extLst>
              </a:tr>
              <a:tr h="304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$2,765.62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020277"/>
                  </a:ext>
                </a:extLst>
              </a:tr>
              <a:tr h="304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$2,219.70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582608"/>
                  </a:ext>
                </a:extLst>
              </a:tr>
              <a:tr h="304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E5A2"/>
                          </a:solidFill>
                          <a:effectLst/>
                          <a:latin typeface="Elephant" panose="02020904090505020303" pitchFamily="18" charset="0"/>
                        </a:rPr>
                        <a:t>$1,498.49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5606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B01396-E16C-1494-AA80-C7DEF9CD54EA}"/>
              </a:ext>
            </a:extLst>
          </p:cNvPr>
          <p:cNvSpPr txBox="1"/>
          <p:nvPr/>
        </p:nvSpPr>
        <p:spPr>
          <a:xfrm>
            <a:off x="3053918" y="4935984"/>
            <a:ext cx="5602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5A2"/>
                </a:solidFill>
                <a:latin typeface="Elephant" panose="02020904090505020303" pitchFamily="18" charset="0"/>
              </a:rPr>
              <a:t>We should be focusing on the top 5 countries in this list to generate the most revenue.</a:t>
            </a: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D14CAC-4EB7-5C14-9A2D-0778FB27D62A}"/>
              </a:ext>
            </a:extLst>
          </p:cNvPr>
          <p:cNvSpPr txBox="1"/>
          <p:nvPr/>
        </p:nvSpPr>
        <p:spPr>
          <a:xfrm>
            <a:off x="2002831" y="1536174"/>
            <a:ext cx="8916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Final Thoughts: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Focus on adding a bigger movie catalog related to Top 5 genres which are 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Sports, Sci-fi Animations, Drama, and Comedy. </a:t>
            </a: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Elephant" panose="02020904090505020303" pitchFamily="18" charset="0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2. Promote more movies that are related to our most revenue-generated films and that has actors that we generated the most with.</a:t>
            </a: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Elephant" panose="02020904090505020303" pitchFamily="18" charset="0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3. Ask our most loyal customers for feedback on how we can improve the site. 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Elephant" panose="02020904090505020303" pitchFamily="18" charset="0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4. Target the Top 10 Countries which have the biggest market for us with the 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Elephant" panose="02020904090505020303" pitchFamily="18" charset="0"/>
                <a:cs typeface="Aharoni" panose="02010803020104030203" pitchFamily="2" charset="-79"/>
              </a:rPr>
              <a:t>most revenue. </a:t>
            </a:r>
          </a:p>
          <a:p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9569678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leo Script - Montserrat Light">
      <a:majorFont>
        <a:latin typeface="Oleo Script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E2828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6015</TotalTime>
  <Words>411</Words>
  <Application>Microsoft Office PowerPoint</Application>
  <PresentationFormat>Widescreen</PresentationFormat>
  <Paragraphs>134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Elephant</vt:lpstr>
      <vt:lpstr>Engravers MT</vt:lpstr>
      <vt:lpstr>Arial</vt:lpstr>
      <vt:lpstr>Arial Black</vt:lpstr>
      <vt:lpstr>맑은 고딕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Andy C.</cp:lastModifiedBy>
  <cp:revision>228</cp:revision>
  <dcterms:created xsi:type="dcterms:W3CDTF">2019-04-06T05:20:47Z</dcterms:created>
  <dcterms:modified xsi:type="dcterms:W3CDTF">2024-06-23T18:43:18Z</dcterms:modified>
</cp:coreProperties>
</file>